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76" r:id="rId6"/>
    <p:sldId id="262" r:id="rId7"/>
    <p:sldId id="263" r:id="rId8"/>
    <p:sldId id="264" r:id="rId9"/>
    <p:sldId id="270" r:id="rId10"/>
    <p:sldId id="265" r:id="rId11"/>
    <p:sldId id="268" r:id="rId12"/>
    <p:sldId id="266" r:id="rId13"/>
    <p:sldId id="267" r:id="rId14"/>
    <p:sldId id="271" r:id="rId15"/>
    <p:sldId id="269" r:id="rId16"/>
    <p:sldId id="277" r:id="rId17"/>
    <p:sldId id="272" r:id="rId18"/>
    <p:sldId id="273" r:id="rId19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nool" initials="p" lastIdx="0" clrIdx="0">
    <p:extLst>
      <p:ext uri="{19B8F6BF-5375-455C-9EA6-DF929625EA0E}">
        <p15:presenceInfo xmlns:p15="http://schemas.microsoft.com/office/powerpoint/2012/main" userId="S-1-5-21-2453199144-3178421583-487108745-11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D877BE-936A-4A6D-B065-2935C26A501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1366A37-4867-4CE5-850C-8AEDED3DDD5F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0353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77BE-936A-4A6D-B065-2935C26A501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6A37-4867-4CE5-850C-8AEDED3DDD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17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77BE-936A-4A6D-B065-2935C26A501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6A37-4867-4CE5-850C-8AEDED3DDD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50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77BE-936A-4A6D-B065-2935C26A501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6A37-4867-4CE5-850C-8AEDED3DDD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258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D877BE-936A-4A6D-B065-2935C26A501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366A37-4867-4CE5-850C-8AEDED3DDD5F}" type="slidenum">
              <a:rPr lang="cs-CZ" smtClean="0"/>
              <a:t>‹#›</a:t>
            </a:fld>
            <a:endParaRPr lang="cs-CZ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693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77BE-936A-4A6D-B065-2935C26A501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6A37-4867-4CE5-850C-8AEDED3DDD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04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77BE-936A-4A6D-B065-2935C26A501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6A37-4867-4CE5-850C-8AEDED3DDD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47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77BE-936A-4A6D-B065-2935C26A501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6A37-4867-4CE5-850C-8AEDED3DDD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7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77BE-936A-4A6D-B065-2935C26A501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6A37-4867-4CE5-850C-8AEDED3DDD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43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D877BE-936A-4A6D-B065-2935C26A501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366A37-4867-4CE5-850C-8AEDED3DDD5F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5414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D877BE-936A-4A6D-B065-2935C26A501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366A37-4867-4CE5-850C-8AEDED3DDD5F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4405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FD877BE-936A-4A6D-B065-2935C26A501A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1366A37-4867-4CE5-850C-8AEDED3DDD5F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499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2F730F4-5698-4A28-B825-C231A6F3E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694" y="4851852"/>
            <a:ext cx="14573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C64A2FF-6716-44D9-BBD1-9E22E2B16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6465" y="1093508"/>
            <a:ext cx="9818554" cy="3261675"/>
          </a:xfrm>
        </p:spPr>
        <p:txBody>
          <a:bodyPr/>
          <a:lstStyle/>
          <a:p>
            <a:r>
              <a:rPr lang="cs-CZ" sz="6000" dirty="0"/>
              <a:t>PREZENTACE ZE ZAHRANIČNÍ STÁŽE </a:t>
            </a:r>
            <a:br>
              <a:rPr lang="cs-CZ" sz="6000" dirty="0"/>
            </a:br>
            <a:r>
              <a:rPr lang="cs-CZ" sz="6000" dirty="0"/>
              <a:t> </a:t>
            </a:r>
            <a:r>
              <a:rPr lang="cs-CZ" dirty="0"/>
              <a:t>ERASMUS+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5B27B4-ED54-4B79-AF82-A6FE309C9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5153" y="4314956"/>
            <a:ext cx="9694055" cy="828675"/>
          </a:xfrm>
        </p:spPr>
        <p:txBody>
          <a:bodyPr>
            <a:noAutofit/>
          </a:bodyPr>
          <a:lstStyle/>
          <a:p>
            <a:r>
              <a:rPr lang="cs-CZ" b="1" dirty="0"/>
              <a:t>Rakouská republika</a:t>
            </a:r>
            <a:r>
              <a:rPr lang="cs-CZ" dirty="0"/>
              <a:t> (německy </a:t>
            </a:r>
            <a:r>
              <a:rPr lang="cs-CZ" i="1" dirty="0"/>
              <a:t>Republik </a:t>
            </a:r>
            <a:r>
              <a:rPr lang="cs-CZ" i="1" dirty="0" err="1"/>
              <a:t>Österreich</a:t>
            </a:r>
            <a:r>
              <a:rPr lang="cs-CZ" dirty="0"/>
              <a:t>)</a:t>
            </a:r>
            <a:endParaRPr lang="cs-CZ" sz="3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95DF48-681E-4BDF-8072-C8ED33C63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91" t="2769" r="20267"/>
          <a:stretch/>
        </p:blipFill>
        <p:spPr>
          <a:xfrm>
            <a:off x="131970" y="5181346"/>
            <a:ext cx="2088000" cy="16540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89850D6-9D66-4CD5-A6E1-41FF859E9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195" y="43221"/>
            <a:ext cx="2356361" cy="157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74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39D9F1-8A8D-4C5C-AE97-C94F92DCD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564" y="167325"/>
            <a:ext cx="11395435" cy="1244379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Bundesgymnasium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Bundesrealgymnasium</a:t>
            </a:r>
            <a:r>
              <a:rPr lang="cs-CZ" dirty="0"/>
              <a:t>, Maria Trapp </a:t>
            </a:r>
            <a:r>
              <a:rPr lang="cs-CZ" dirty="0" err="1"/>
              <a:t>Platz</a:t>
            </a:r>
            <a:r>
              <a:rPr lang="cs-CZ" dirty="0"/>
              <a:t> 25, 22. okres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5F4FC8B-4DB3-4043-8F2E-39BF9C741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930" y="6028872"/>
            <a:ext cx="1457070" cy="829128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BEE7D4-EF94-4D16-A3DE-428465140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6564" y="1411705"/>
            <a:ext cx="5019020" cy="5278970"/>
          </a:xfrm>
        </p:spPr>
        <p:txBody>
          <a:bodyPr>
            <a:normAutofit/>
          </a:bodyPr>
          <a:lstStyle/>
          <a:p>
            <a:r>
              <a:rPr lang="cs-CZ" sz="2800" dirty="0"/>
              <a:t>Jedná se o novou část Vídně. Výstavba zahrnuje celou infrastrukturu</a:t>
            </a:r>
          </a:p>
          <a:p>
            <a:pPr marL="0" indent="0">
              <a:buNone/>
            </a:pPr>
            <a:r>
              <a:rPr lang="cs-CZ" sz="2800" dirty="0"/>
              <a:t>   - školy, obchody, služby a dopravní spojení metrem s centrem Vídně</a:t>
            </a:r>
          </a:p>
          <a:p>
            <a:r>
              <a:rPr lang="cs-CZ" sz="2800" dirty="0"/>
              <a:t>Moderní škola s moderním pojetím, která nabízí vyučujícím a jejich žákům využití nejnovějších technologií ve výuce</a:t>
            </a:r>
          </a:p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r="128"/>
          <a:stretch/>
        </p:blipFill>
        <p:spPr>
          <a:xfrm>
            <a:off x="5815584" y="2225523"/>
            <a:ext cx="6030569" cy="3220772"/>
          </a:xfrm>
        </p:spPr>
      </p:pic>
    </p:spTree>
    <p:extLst>
      <p:ext uri="{BB962C8B-B14F-4D97-AF65-F5344CB8AC3E}">
        <p14:creationId xmlns:p14="http://schemas.microsoft.com/office/powerpoint/2010/main" val="409172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0F99D5-45BB-4F80-96FF-890B31E8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310" y="185178"/>
            <a:ext cx="9601200" cy="1485900"/>
          </a:xfrm>
        </p:spPr>
        <p:txBody>
          <a:bodyPr/>
          <a:lstStyle/>
          <a:p>
            <a:r>
              <a:rPr lang="cs-CZ" dirty="0"/>
              <a:t>Soukromé školství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E7EB10D-19C2-4159-A36B-E179979D6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930" y="6028872"/>
            <a:ext cx="1457070" cy="829128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12" y="1258328"/>
            <a:ext cx="5459629" cy="409472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71" y="1258328"/>
            <a:ext cx="5459629" cy="4094722"/>
          </a:xfrm>
        </p:spPr>
      </p:pic>
    </p:spTree>
    <p:extLst>
      <p:ext uri="{BB962C8B-B14F-4D97-AF65-F5344CB8AC3E}">
        <p14:creationId xmlns:p14="http://schemas.microsoft.com/office/powerpoint/2010/main" val="211430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A4F881-C1D8-49BB-9539-4468117C2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079" y="157899"/>
            <a:ext cx="9601200" cy="662233"/>
          </a:xfrm>
        </p:spPr>
        <p:txBody>
          <a:bodyPr>
            <a:normAutofit fontScale="90000"/>
          </a:bodyPr>
          <a:lstStyle/>
          <a:p>
            <a:r>
              <a:rPr lang="cs-CZ" dirty="0"/>
              <a:t>Státní škola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F86AAAB5-8A66-4D50-B1ED-AF3B40376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930" y="6000161"/>
            <a:ext cx="1457070" cy="829128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41" y="1369896"/>
            <a:ext cx="5531700" cy="41487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979" y="1369896"/>
            <a:ext cx="5490944" cy="411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42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0F99D5-45BB-4F80-96FF-890B31E8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58" y="139440"/>
            <a:ext cx="9601200" cy="1485900"/>
          </a:xfrm>
        </p:spPr>
        <p:txBody>
          <a:bodyPr/>
          <a:lstStyle/>
          <a:p>
            <a:r>
              <a:rPr lang="cs-CZ" dirty="0"/>
              <a:t>Seminář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5159561-318F-44A7-88E2-5F6612656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930" y="6028872"/>
            <a:ext cx="1457070" cy="829128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sz="quarter" idx="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28" y="1003300"/>
            <a:ext cx="7803932" cy="5510926"/>
          </a:xfrm>
        </p:spPr>
      </p:pic>
    </p:spTree>
    <p:extLst>
      <p:ext uri="{BB962C8B-B14F-4D97-AF65-F5344CB8AC3E}">
        <p14:creationId xmlns:p14="http://schemas.microsoft.com/office/powerpoint/2010/main" val="2354841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0F99D5-45BB-4F80-96FF-890B31E8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846" y="45547"/>
            <a:ext cx="9601200" cy="1485900"/>
          </a:xfrm>
        </p:spPr>
        <p:txBody>
          <a:bodyPr/>
          <a:lstStyle/>
          <a:p>
            <a:r>
              <a:rPr lang="cs-CZ" dirty="0"/>
              <a:t>Poznávání Vídně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E7EB10D-19C2-4159-A36B-E179979D6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930" y="6028872"/>
            <a:ext cx="1457070" cy="829128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1812" y="1540660"/>
            <a:ext cx="5129387" cy="384704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74" y="958925"/>
            <a:ext cx="3802459" cy="5069947"/>
          </a:xfrm>
        </p:spPr>
      </p:pic>
    </p:spTree>
    <p:extLst>
      <p:ext uri="{BB962C8B-B14F-4D97-AF65-F5344CB8AC3E}">
        <p14:creationId xmlns:p14="http://schemas.microsoft.com/office/powerpoint/2010/main" val="2429677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0F99D5-45BB-4F80-96FF-890B31E8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11" y="101339"/>
            <a:ext cx="9601200" cy="1485900"/>
          </a:xfrm>
        </p:spPr>
        <p:txBody>
          <a:bodyPr/>
          <a:lstStyle/>
          <a:p>
            <a:r>
              <a:rPr lang="cs-CZ" dirty="0"/>
              <a:t>Předávání zkušeností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1FD8380-9A07-43A0-ACA1-986A72C7C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788" y="6028872"/>
            <a:ext cx="1457070" cy="829128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21" y="1587239"/>
            <a:ext cx="3315718" cy="4420960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97" y="1555821"/>
            <a:ext cx="5936503" cy="4452378"/>
          </a:xfrm>
        </p:spPr>
      </p:pic>
    </p:spTree>
    <p:extLst>
      <p:ext uri="{BB962C8B-B14F-4D97-AF65-F5344CB8AC3E}">
        <p14:creationId xmlns:p14="http://schemas.microsoft.com/office/powerpoint/2010/main" val="245714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0F99D5-45BB-4F80-96FF-890B31E8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11" y="101338"/>
            <a:ext cx="9601200" cy="889261"/>
          </a:xfrm>
        </p:spPr>
        <p:txBody>
          <a:bodyPr>
            <a:normAutofit/>
          </a:bodyPr>
          <a:lstStyle/>
          <a:p>
            <a:r>
              <a:rPr lang="cs-CZ" dirty="0"/>
              <a:t>Předávání certifikátů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1FD8380-9A07-43A0-ACA1-986A72C7C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788" y="6028872"/>
            <a:ext cx="1457070" cy="829128"/>
          </a:xfrm>
          <a:prstGeom prst="rect">
            <a:avLst/>
          </a:prstGeom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81323FC-F7A3-4CF6-80EF-3318249928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50293" y="823503"/>
            <a:ext cx="2362690" cy="4196609"/>
          </a:xfrm>
          <a:prstGeom prst="rect">
            <a:avLst/>
          </a:prstGeo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8E963CC-D327-4F0F-988E-FC1FAAC1772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615194" y="101338"/>
            <a:ext cx="4445000" cy="25025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E5CD413-1567-4422-B774-99773473B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441" y="823502"/>
            <a:ext cx="2362691" cy="419661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97615D4-1E08-4A7C-AFB4-C97AB9611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546" y="2776086"/>
            <a:ext cx="2241065" cy="398057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C34EF1F-D3F7-42F4-8FE4-99B2258F80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3026" y="2776086"/>
            <a:ext cx="2241065" cy="398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12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B6A480-2B71-4431-A641-FD82D09B0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92" y="372211"/>
            <a:ext cx="11274456" cy="829128"/>
          </a:xfrm>
        </p:spPr>
        <p:txBody>
          <a:bodyPr>
            <a:normAutofit fontScale="90000"/>
          </a:bodyPr>
          <a:lstStyle/>
          <a:p>
            <a:r>
              <a:rPr lang="cs-CZ" dirty="0"/>
              <a:t>Zhodnocení</a:t>
            </a:r>
            <a:br>
              <a:rPr lang="cs-CZ" dirty="0"/>
            </a:br>
            <a:r>
              <a:rPr lang="cs-CZ" dirty="0"/>
              <a:t>                                                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BDA394-4C1D-4AE5-A521-4643A9118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292" y="1201339"/>
            <a:ext cx="11076494" cy="5891752"/>
          </a:xfrm>
        </p:spPr>
        <p:txBody>
          <a:bodyPr>
            <a:normAutofit/>
          </a:bodyPr>
          <a:lstStyle/>
          <a:p>
            <a:r>
              <a:rPr lang="cs-CZ" sz="3600" dirty="0"/>
              <a:t>Pozorování ve školách</a:t>
            </a:r>
          </a:p>
          <a:p>
            <a:r>
              <a:rPr lang="cs-CZ" sz="3600" dirty="0"/>
              <a:t>Vzájemné předání zkušeností</a:t>
            </a:r>
          </a:p>
          <a:p>
            <a:r>
              <a:rPr lang="cs-CZ" sz="3600" dirty="0"/>
              <a:t>Porovnání vzdělávacích systémů</a:t>
            </a:r>
          </a:p>
          <a:p>
            <a:r>
              <a:rPr lang="cs-CZ" sz="3600" dirty="0"/>
              <a:t>Inspirace do výuky</a:t>
            </a:r>
          </a:p>
          <a:p>
            <a:r>
              <a:rPr lang="cs-CZ" sz="3600" dirty="0"/>
              <a:t>Navázání spolupráce s rakouskými kolegy</a:t>
            </a:r>
          </a:p>
          <a:p>
            <a:r>
              <a:rPr lang="cs-CZ" sz="3600" dirty="0"/>
              <a:t>Seznámení se s místními kulturními památkami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F66719-28C8-4A3D-A410-E51021F00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9423" y="5986452"/>
            <a:ext cx="145707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69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B6A480-2B71-4431-A641-FD82D09B0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0" y="438347"/>
            <a:ext cx="11274456" cy="829128"/>
          </a:xfrm>
        </p:spPr>
        <p:txBody>
          <a:bodyPr>
            <a:normAutofit fontScale="90000"/>
          </a:bodyPr>
          <a:lstStyle/>
          <a:p>
            <a:r>
              <a:rPr lang="cs-CZ" dirty="0"/>
              <a:t>Závěr</a:t>
            </a:r>
            <a:br>
              <a:rPr lang="cs-CZ" dirty="0"/>
            </a:br>
            <a:r>
              <a:rPr lang="cs-CZ" dirty="0"/>
              <a:t>                                                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BDA394-4C1D-4AE5-A521-4643A9118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1366885"/>
            <a:ext cx="10869106" cy="4326903"/>
          </a:xfrm>
        </p:spPr>
        <p:txBody>
          <a:bodyPr>
            <a:normAutofit/>
          </a:bodyPr>
          <a:lstStyle/>
          <a:p>
            <a:r>
              <a:rPr lang="cs-CZ" sz="3600" dirty="0"/>
              <a:t>Všechny stanovené cíle stáže byly naplněny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F66719-28C8-4A3D-A410-E51021F00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9423" y="5986452"/>
            <a:ext cx="145707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33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5860432-E831-4141-BEBB-0F43E0C16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5902" y="5946172"/>
            <a:ext cx="1457070" cy="8291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A0C7A1-17F0-4F16-8054-0969599BE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37" y="193249"/>
            <a:ext cx="9601200" cy="1485900"/>
          </a:xfrm>
        </p:spPr>
        <p:txBody>
          <a:bodyPr/>
          <a:lstStyle/>
          <a:p>
            <a:r>
              <a:rPr lang="cs-CZ" dirty="0"/>
              <a:t>Seznam účastníků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F015CA4-2844-4115-9E6F-6A235B254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37" y="1338607"/>
            <a:ext cx="9601200" cy="5326144"/>
          </a:xfrm>
        </p:spPr>
        <p:txBody>
          <a:bodyPr>
            <a:normAutofit/>
          </a:bodyPr>
          <a:lstStyle/>
          <a:p>
            <a:r>
              <a:rPr lang="cs-CZ" sz="3600" dirty="0"/>
              <a:t>Ing. Gabriela Kolouchová</a:t>
            </a:r>
          </a:p>
          <a:p>
            <a:r>
              <a:rPr lang="cs-CZ" sz="3600" dirty="0"/>
              <a:t>PhDr. Dana Máchová</a:t>
            </a:r>
          </a:p>
          <a:p>
            <a:r>
              <a:rPr lang="cs-CZ" sz="3600" dirty="0"/>
              <a:t>Ing. Helena Melichová</a:t>
            </a:r>
          </a:p>
          <a:p>
            <a:r>
              <a:rPr lang="cs-CZ" sz="3600" dirty="0"/>
              <a:t>PhDr. Martina Novotná</a:t>
            </a:r>
          </a:p>
          <a:p>
            <a:r>
              <a:rPr lang="cs-CZ" sz="3600" dirty="0" err="1"/>
              <a:t>MgA</a:t>
            </a:r>
            <a:r>
              <a:rPr lang="cs-CZ" sz="3600" dirty="0"/>
              <a:t>. Drahomíra </a:t>
            </a:r>
            <a:r>
              <a:rPr lang="cs-CZ" sz="3600" dirty="0" err="1"/>
              <a:t>Otoupalová</a:t>
            </a:r>
            <a:endParaRPr lang="cs-CZ" sz="3600" dirty="0"/>
          </a:p>
          <a:p>
            <a:r>
              <a:rPr lang="cs-CZ" sz="3600" dirty="0"/>
              <a:t>PhDr. Hana Tenglerová</a:t>
            </a:r>
          </a:p>
        </p:txBody>
      </p:sp>
    </p:spTree>
    <p:extLst>
      <p:ext uri="{BB962C8B-B14F-4D97-AF65-F5344CB8AC3E}">
        <p14:creationId xmlns:p14="http://schemas.microsoft.com/office/powerpoint/2010/main" val="1803715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5860432-E831-4141-BEBB-0F43E0C16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5902" y="5946172"/>
            <a:ext cx="1457070" cy="8291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A0C7A1-17F0-4F16-8054-0969599BE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25" y="95544"/>
            <a:ext cx="11330546" cy="820047"/>
          </a:xfrm>
        </p:spPr>
        <p:txBody>
          <a:bodyPr/>
          <a:lstStyle/>
          <a:p>
            <a:r>
              <a:rPr lang="cs-CZ" dirty="0"/>
              <a:t>Program stáže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F015CA4-2844-4115-9E6F-6A235B254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45" y="1058780"/>
            <a:ext cx="11330547" cy="5277852"/>
          </a:xfrm>
        </p:spPr>
        <p:txBody>
          <a:bodyPr>
            <a:normAutofit fontScale="92500" lnSpcReduction="10000"/>
          </a:bodyPr>
          <a:lstStyle/>
          <a:p>
            <a:r>
              <a:rPr lang="cs-CZ" sz="3600" dirty="0"/>
              <a:t>Příjezd do Vídně, ubytování</a:t>
            </a:r>
          </a:p>
          <a:p>
            <a:r>
              <a:rPr lang="cs-CZ" sz="3600" dirty="0"/>
              <a:t>Prohlídka historické části Vídně </a:t>
            </a:r>
          </a:p>
          <a:p>
            <a:r>
              <a:rPr lang="cs-CZ" sz="3600" dirty="0"/>
              <a:t>Návštěva </a:t>
            </a:r>
            <a:r>
              <a:rPr lang="cs-CZ" sz="3600" dirty="0" err="1"/>
              <a:t>Wiener</a:t>
            </a:r>
            <a:r>
              <a:rPr lang="cs-CZ" sz="3600" dirty="0"/>
              <a:t> </a:t>
            </a:r>
            <a:r>
              <a:rPr lang="cs-CZ" sz="3600" dirty="0" err="1"/>
              <a:t>Mittelschule</a:t>
            </a:r>
            <a:r>
              <a:rPr lang="cs-CZ" sz="3600" dirty="0"/>
              <a:t>, </a:t>
            </a:r>
            <a:r>
              <a:rPr lang="cs-CZ" sz="3600" dirty="0" err="1"/>
              <a:t>Leipziger</a:t>
            </a:r>
            <a:r>
              <a:rPr lang="cs-CZ" sz="3600" dirty="0"/>
              <a:t> </a:t>
            </a:r>
            <a:r>
              <a:rPr lang="cs-CZ" sz="3600" dirty="0" err="1"/>
              <a:t>Platz</a:t>
            </a:r>
            <a:endParaRPr lang="cs-CZ" sz="3600" dirty="0"/>
          </a:p>
          <a:p>
            <a:r>
              <a:rPr lang="cs-CZ" sz="3600" dirty="0"/>
              <a:t>Prohlídka galerie Albertina a </a:t>
            </a:r>
            <a:r>
              <a:rPr lang="cs-CZ" sz="3600" dirty="0" err="1"/>
              <a:t>Leopoldmuseum</a:t>
            </a:r>
            <a:endParaRPr lang="cs-CZ" sz="3600" dirty="0"/>
          </a:p>
          <a:p>
            <a:r>
              <a:rPr lang="cs-CZ" sz="3600" dirty="0"/>
              <a:t>Belvedere </a:t>
            </a:r>
          </a:p>
          <a:p>
            <a:r>
              <a:rPr lang="cs-CZ" sz="3600" dirty="0" err="1"/>
              <a:t>Hundertwasserhaus</a:t>
            </a:r>
            <a:endParaRPr lang="cs-CZ" sz="3600" dirty="0"/>
          </a:p>
          <a:p>
            <a:r>
              <a:rPr lang="cs-CZ" sz="3600" dirty="0" err="1"/>
              <a:t>Weiner</a:t>
            </a:r>
            <a:r>
              <a:rPr lang="cs-CZ" sz="3600" dirty="0"/>
              <a:t> </a:t>
            </a:r>
            <a:r>
              <a:rPr lang="cs-CZ" sz="3600" dirty="0" err="1"/>
              <a:t>Mittelschule</a:t>
            </a:r>
            <a:endParaRPr lang="cs-CZ" sz="3600" dirty="0"/>
          </a:p>
          <a:p>
            <a:r>
              <a:rPr lang="cs-CZ" sz="3600" dirty="0" err="1"/>
              <a:t>Bundesgymnasium</a:t>
            </a:r>
            <a:r>
              <a:rPr lang="cs-CZ" sz="3600" dirty="0"/>
              <a:t> </a:t>
            </a:r>
            <a:r>
              <a:rPr lang="cs-CZ" sz="3600" dirty="0" err="1"/>
              <a:t>und</a:t>
            </a:r>
            <a:r>
              <a:rPr lang="cs-CZ" sz="3600" dirty="0"/>
              <a:t> </a:t>
            </a:r>
            <a:r>
              <a:rPr lang="cs-CZ" sz="3600" dirty="0" err="1"/>
              <a:t>Bundesrealgymnasium</a:t>
            </a:r>
            <a:endParaRPr lang="cs-CZ" sz="3600" dirty="0"/>
          </a:p>
          <a:p>
            <a:r>
              <a:rPr lang="cs-CZ" sz="3600" dirty="0"/>
              <a:t>Slavnostní předání certifikátů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9838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5860432-E831-4141-BEBB-0F43E0C16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5902" y="5946172"/>
            <a:ext cx="1457070" cy="8291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A0C7A1-17F0-4F16-8054-0969599BE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126" y="168878"/>
            <a:ext cx="9601200" cy="1485900"/>
          </a:xfrm>
        </p:spPr>
        <p:txBody>
          <a:bodyPr/>
          <a:lstStyle/>
          <a:p>
            <a:r>
              <a:rPr lang="cs-CZ" dirty="0"/>
              <a:t>Cíle stáže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F015CA4-2844-4115-9E6F-6A235B254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126" y="857840"/>
            <a:ext cx="10985948" cy="5831282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sz="3200" dirty="0"/>
              <a:t>Seznámení se se systémem školství Rakouska</a:t>
            </a:r>
          </a:p>
          <a:p>
            <a:r>
              <a:rPr lang="cs-CZ" sz="3200" dirty="0"/>
              <a:t>Získání nových poznatků a sdílení informací s rakouskými kolegy</a:t>
            </a:r>
          </a:p>
          <a:p>
            <a:r>
              <a:rPr lang="cs-CZ" sz="3200" dirty="0"/>
              <a:t>Prohlídka školy</a:t>
            </a:r>
          </a:p>
          <a:p>
            <a:r>
              <a:rPr lang="cs-CZ" sz="3200" dirty="0"/>
              <a:t>Hospitace v hodinách – seznámení se s metodami a postupy ve výuce v souvislosti s reálnými možnostmi školy – třídy</a:t>
            </a:r>
          </a:p>
          <a:p>
            <a:r>
              <a:rPr lang="cs-CZ" sz="3200" dirty="0"/>
              <a:t>Diskuse s vedením školy a pracovníky školy</a:t>
            </a:r>
          </a:p>
          <a:p>
            <a:r>
              <a:rPr lang="cs-CZ" sz="3200" dirty="0"/>
              <a:t>Setkání s žáky a učiteli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5903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5860432-E831-4141-BEBB-0F43E0C16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5902" y="5946172"/>
            <a:ext cx="1457070" cy="8291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A0C7A1-17F0-4F16-8054-0969599BE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10" y="264849"/>
            <a:ext cx="9601200" cy="1485900"/>
          </a:xfrm>
        </p:spPr>
        <p:txBody>
          <a:bodyPr/>
          <a:lstStyle/>
          <a:p>
            <a:r>
              <a:rPr lang="cs-CZ" dirty="0"/>
              <a:t>Náměty a nápady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F015CA4-2844-4115-9E6F-6A235B254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146" y="1171075"/>
            <a:ext cx="10934927" cy="5053262"/>
          </a:xfrm>
        </p:spPr>
        <p:txBody>
          <a:bodyPr>
            <a:normAutofit/>
          </a:bodyPr>
          <a:lstStyle/>
          <a:p>
            <a:r>
              <a:rPr lang="cs-CZ" sz="3200" dirty="0"/>
              <a:t>Intenzivní výuka jazyka, který je hlavním vyučovacím jazykem</a:t>
            </a:r>
          </a:p>
          <a:p>
            <a:r>
              <a:rPr lang="cs-CZ" sz="3200" dirty="0"/>
              <a:t>Tandemová výuka</a:t>
            </a:r>
          </a:p>
          <a:p>
            <a:r>
              <a:rPr lang="cs-CZ" sz="3200" dirty="0"/>
              <a:t>Specializované učebny (např. vybavení hudební místnosti)</a:t>
            </a:r>
          </a:p>
          <a:p>
            <a:r>
              <a:rPr lang="cs-CZ" sz="3200" dirty="0"/>
              <a:t>Motivační hesla v učebnách a na chodbách</a:t>
            </a:r>
          </a:p>
          <a:p>
            <a:r>
              <a:rPr lang="cs-CZ" sz="3200" dirty="0"/>
              <a:t>Prosklené vstupní dveře na toalety</a:t>
            </a:r>
          </a:p>
          <a:p>
            <a:r>
              <a:rPr lang="cs-CZ" sz="3200" dirty="0"/>
              <a:t>Každý žák má od školy zapůjčený tablet, který využívá k výuce</a:t>
            </a:r>
          </a:p>
        </p:txBody>
      </p:sp>
    </p:spTree>
    <p:extLst>
      <p:ext uri="{BB962C8B-B14F-4D97-AF65-F5344CB8AC3E}">
        <p14:creationId xmlns:p14="http://schemas.microsoft.com/office/powerpoint/2010/main" val="1667042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B6A480-2B71-4431-A641-FD82D09B0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92" y="117836"/>
            <a:ext cx="11274456" cy="829128"/>
          </a:xfrm>
        </p:spPr>
        <p:txBody>
          <a:bodyPr>
            <a:normAutofit fontScale="90000"/>
          </a:bodyPr>
          <a:lstStyle/>
          <a:p>
            <a:r>
              <a:rPr lang="cs-CZ" dirty="0"/>
              <a:t>Návštěva základních škol</a:t>
            </a:r>
            <a:br>
              <a:rPr lang="cs-CZ" dirty="0"/>
            </a:br>
            <a:r>
              <a:rPr lang="cs-CZ" dirty="0"/>
              <a:t>                                                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BDA394-4C1D-4AE5-A521-4643A9118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292" y="946965"/>
            <a:ext cx="11076494" cy="5793200"/>
          </a:xfrm>
        </p:spPr>
        <p:txBody>
          <a:bodyPr/>
          <a:lstStyle/>
          <a:p>
            <a:r>
              <a:rPr lang="cs-CZ" sz="3600" dirty="0"/>
              <a:t>Podmínky v navštívených školách</a:t>
            </a:r>
          </a:p>
          <a:p>
            <a:pPr lvl="1"/>
            <a:r>
              <a:rPr lang="cs-CZ" sz="3600" dirty="0"/>
              <a:t>Žáci odevzdávají před vyučováním mobilní telefon </a:t>
            </a:r>
          </a:p>
          <a:p>
            <a:pPr lvl="1"/>
            <a:r>
              <a:rPr lang="cs-CZ" sz="3600" dirty="0"/>
              <a:t>Vybavení a velikost tříd</a:t>
            </a:r>
          </a:p>
          <a:p>
            <a:pPr lvl="1"/>
            <a:r>
              <a:rPr lang="cs-CZ" sz="3600" dirty="0"/>
              <a:t>Množství pomůcek a odborných pracoven</a:t>
            </a:r>
          </a:p>
          <a:p>
            <a:pPr lvl="1"/>
            <a:r>
              <a:rPr lang="cs-CZ" sz="3600" dirty="0"/>
              <a:t>Zázemí pro přípravu pedagogů na výuku</a:t>
            </a:r>
          </a:p>
          <a:p>
            <a:pPr lvl="1"/>
            <a:r>
              <a:rPr lang="cs-CZ" sz="3600" dirty="0"/>
              <a:t>Systém hodnocení a sebehodnocení žáků</a:t>
            </a:r>
          </a:p>
          <a:p>
            <a:pPr lvl="1"/>
            <a:r>
              <a:rPr lang="cs-CZ" sz="3600" dirty="0"/>
              <a:t>Tandemová výuka, přítomnost dvou pedagogů, případně i asistenta </a:t>
            </a:r>
          </a:p>
          <a:p>
            <a:pPr lvl="1"/>
            <a:r>
              <a:rPr lang="cs-CZ" sz="3600" dirty="0"/>
              <a:t>Školní prostředí, </a:t>
            </a:r>
            <a:r>
              <a:rPr lang="cs-CZ" sz="3600" dirty="0" err="1"/>
              <a:t>wellbeing</a:t>
            </a:r>
            <a:endParaRPr lang="cs-CZ" sz="3600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F66719-28C8-4A3D-A410-E51021F00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8277" y="6033587"/>
            <a:ext cx="145707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5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0451EE-5C72-4516-ADEB-A39A94E4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851" y="85114"/>
            <a:ext cx="11466136" cy="973318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Weiner</a:t>
            </a:r>
            <a:r>
              <a:rPr lang="cs-CZ" dirty="0"/>
              <a:t> </a:t>
            </a:r>
            <a:r>
              <a:rPr lang="cs-CZ" dirty="0" err="1"/>
              <a:t>Mittelschule</a:t>
            </a:r>
            <a:r>
              <a:rPr lang="cs-CZ" dirty="0"/>
              <a:t>, </a:t>
            </a:r>
            <a:r>
              <a:rPr lang="cs-CZ" dirty="0" err="1"/>
              <a:t>Leipziger</a:t>
            </a:r>
            <a:r>
              <a:rPr lang="cs-CZ" dirty="0"/>
              <a:t> </a:t>
            </a:r>
            <a:r>
              <a:rPr lang="cs-CZ" dirty="0" err="1"/>
              <a:t>Platz</a:t>
            </a:r>
            <a:r>
              <a:rPr lang="cs-CZ" dirty="0"/>
              <a:t> v 10. okrese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C2C3504D-70F8-41E4-8341-A562F468A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6273" y="882316"/>
            <a:ext cx="6673515" cy="5890570"/>
          </a:xfrm>
        </p:spPr>
        <p:txBody>
          <a:bodyPr>
            <a:normAutofit/>
          </a:bodyPr>
          <a:lstStyle/>
          <a:p>
            <a:r>
              <a:rPr lang="cs-CZ" sz="2400" dirty="0"/>
              <a:t>V této části Vídně žije početná skupina národnostních menšin.  </a:t>
            </a:r>
          </a:p>
          <a:p>
            <a:r>
              <a:rPr lang="cs-CZ" sz="2400" dirty="0"/>
              <a:t>Vyučující i žáci pocházejí z těchto národnostních menšin pocházejí.</a:t>
            </a:r>
          </a:p>
          <a:p>
            <a:r>
              <a:rPr lang="cs-CZ" sz="2400" dirty="0"/>
              <a:t>V budově se učí žáci 2. stupně základní školy</a:t>
            </a:r>
          </a:p>
          <a:p>
            <a:r>
              <a:rPr lang="cs-CZ" sz="2400" dirty="0"/>
              <a:t>80 – 90% jsou žáci cizinci</a:t>
            </a:r>
          </a:p>
          <a:p>
            <a:r>
              <a:rPr lang="cs-CZ" sz="2400" dirty="0"/>
              <a:t>Kapacita školy je necelých 400 žáků</a:t>
            </a:r>
          </a:p>
          <a:p>
            <a:r>
              <a:rPr lang="cs-CZ" sz="2400" dirty="0"/>
              <a:t>Ve třídě se učí v průměru 25 žáků</a:t>
            </a:r>
          </a:p>
          <a:p>
            <a:r>
              <a:rPr lang="cs-CZ" sz="2400" dirty="0"/>
              <a:t>Ve třídě učí 2 učitelé v tandemu, v inkluzivních třídách 3</a:t>
            </a:r>
          </a:p>
          <a:p>
            <a:r>
              <a:rPr lang="cs-CZ" sz="2400" dirty="0"/>
              <a:t>Intenzivní výuka německého jazyka v prvních dvou letech (20h/týden)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FE6FA9E-C63D-41FE-9B87-9BB018F11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917" y="6025754"/>
            <a:ext cx="1457070" cy="829128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r="285"/>
          <a:stretch/>
        </p:blipFill>
        <p:spPr>
          <a:xfrm>
            <a:off x="7904054" y="1283516"/>
            <a:ext cx="3979889" cy="4576637"/>
          </a:xfrm>
        </p:spPr>
      </p:pic>
    </p:spTree>
    <p:extLst>
      <p:ext uri="{BB962C8B-B14F-4D97-AF65-F5344CB8AC3E}">
        <p14:creationId xmlns:p14="http://schemas.microsoft.com/office/powerpoint/2010/main" val="447293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014460-110B-49E1-B2EC-79B60A5E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003" y="82485"/>
            <a:ext cx="11339701" cy="908115"/>
          </a:xfrm>
        </p:spPr>
        <p:txBody>
          <a:bodyPr>
            <a:normAutofit/>
          </a:bodyPr>
          <a:lstStyle/>
          <a:p>
            <a:r>
              <a:rPr lang="cs-CZ" sz="4000" dirty="0" err="1"/>
              <a:t>Weiner</a:t>
            </a:r>
            <a:r>
              <a:rPr lang="cs-CZ" sz="4000" dirty="0"/>
              <a:t> </a:t>
            </a:r>
            <a:r>
              <a:rPr lang="cs-CZ" sz="4000" dirty="0" err="1"/>
              <a:t>Mittelschule</a:t>
            </a:r>
            <a:r>
              <a:rPr lang="cs-CZ" sz="4000" dirty="0"/>
              <a:t>, </a:t>
            </a:r>
            <a:r>
              <a:rPr lang="cs-CZ" sz="4000" dirty="0" err="1"/>
              <a:t>Leipziger</a:t>
            </a:r>
            <a:r>
              <a:rPr lang="cs-CZ" sz="4000" dirty="0"/>
              <a:t> </a:t>
            </a:r>
            <a:r>
              <a:rPr lang="cs-CZ" sz="4000" dirty="0" err="1"/>
              <a:t>Platz</a:t>
            </a:r>
            <a:r>
              <a:rPr lang="cs-CZ" sz="4000" dirty="0"/>
              <a:t> v 10. okrese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B85FCF3-14A0-4667-9434-2A3385C38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5145" y="1477878"/>
            <a:ext cx="6114559" cy="5197642"/>
          </a:xfrm>
        </p:spPr>
        <p:txBody>
          <a:bodyPr>
            <a:normAutofit/>
          </a:bodyPr>
          <a:lstStyle/>
          <a:p>
            <a:r>
              <a:rPr lang="cs-CZ" sz="2800" dirty="0"/>
              <a:t>Učitelé pocházející z národnostních menšin (např. Turci), kteří jsou absolventy rakouských vysokých škol</a:t>
            </a:r>
          </a:p>
          <a:p>
            <a:r>
              <a:rPr lang="cs-CZ" sz="2800" dirty="0"/>
              <a:t>Důraz na praktickou výuku – odborné pracovny, obsah učiva vychází z praxe</a:t>
            </a:r>
          </a:p>
          <a:p>
            <a:r>
              <a:rPr lang="cs-CZ" sz="2800" dirty="0"/>
              <a:t>Cílem školy je vytváření příjemného prostředí pro žáky</a:t>
            </a:r>
          </a:p>
          <a:p>
            <a:r>
              <a:rPr lang="cs-CZ" sz="2800" dirty="0"/>
              <a:t>Pravidelná přítomnost psychologa ve škole jako preventivní opatření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0EFFC0F-79F8-412B-BC1F-543EB3393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930" y="6028872"/>
            <a:ext cx="1457070" cy="829128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29" y="1759009"/>
            <a:ext cx="4933420" cy="3700065"/>
          </a:xfrm>
        </p:spPr>
      </p:pic>
    </p:spTree>
    <p:extLst>
      <p:ext uri="{BB962C8B-B14F-4D97-AF65-F5344CB8AC3E}">
        <p14:creationId xmlns:p14="http://schemas.microsoft.com/office/powerpoint/2010/main" val="950447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A4F881-C1D8-49BB-9539-4468117C2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079" y="183232"/>
            <a:ext cx="9601200" cy="662233"/>
          </a:xfrm>
        </p:spPr>
        <p:txBody>
          <a:bodyPr>
            <a:normAutofit fontScale="90000"/>
          </a:bodyPr>
          <a:lstStyle/>
          <a:p>
            <a:r>
              <a:rPr lang="cs-CZ" dirty="0"/>
              <a:t>Státní škola – motivační hesla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F86AAAB5-8A66-4D50-B1ED-AF3B40376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930" y="6000161"/>
            <a:ext cx="1457070" cy="8291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58" y="956730"/>
            <a:ext cx="7358903" cy="551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29986"/>
      </p:ext>
    </p:extLst>
  </p:cSld>
  <p:clrMapOvr>
    <a:masterClrMapping/>
  </p:clrMapOvr>
</p:sld>
</file>

<file path=ppt/theme/theme1.xml><?xml version="1.0" encoding="utf-8"?>
<a:theme xmlns:a="http://schemas.openxmlformats.org/drawingml/2006/main" name="Oříznutí">
  <a:themeElements>
    <a:clrScheme name="Vlastní 1">
      <a:dk1>
        <a:sysClr val="windowText" lastClr="000000"/>
      </a:dk1>
      <a:lt1>
        <a:srgbClr val="BDD7EE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říznutí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Oříznutí</Template>
  <TotalTime>409</TotalTime>
  <Words>467</Words>
  <Application>Microsoft Office PowerPoint</Application>
  <PresentationFormat>Širokoúhlá obrazovka</PresentationFormat>
  <Paragraphs>78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0" baseType="lpstr">
      <vt:lpstr>Franklin Gothic Book</vt:lpstr>
      <vt:lpstr>Oříznutí</vt:lpstr>
      <vt:lpstr>PREZENTACE ZE ZAHRANIČNÍ STÁŽE   ERASMUS+</vt:lpstr>
      <vt:lpstr>Seznam účastníků </vt:lpstr>
      <vt:lpstr>Program stáže</vt:lpstr>
      <vt:lpstr>Cíle stáže</vt:lpstr>
      <vt:lpstr>Náměty a nápady</vt:lpstr>
      <vt:lpstr>Návštěva základních škol                                                   </vt:lpstr>
      <vt:lpstr>Weiner Mittelschule, Leipziger Platz v 10. okrese</vt:lpstr>
      <vt:lpstr>Weiner Mittelschule, Leipziger Platz v 10. okrese</vt:lpstr>
      <vt:lpstr>Státní škola – motivační hesla</vt:lpstr>
      <vt:lpstr>Bundesgymnasium und Bundesrealgymnasium, Maria Trapp Platz 25, 22. okres</vt:lpstr>
      <vt:lpstr>Soukromé školství</vt:lpstr>
      <vt:lpstr>Státní škola</vt:lpstr>
      <vt:lpstr>Seminář</vt:lpstr>
      <vt:lpstr>Poznávání Vídně</vt:lpstr>
      <vt:lpstr>Předávání zkušeností</vt:lpstr>
      <vt:lpstr>Předávání certifikátů</vt:lpstr>
      <vt:lpstr>Zhodnocení                                                   </vt:lpstr>
      <vt:lpstr>Závěr                 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ZE ZAHRANIČNÍ STÁŽE – ERASMUS+</dc:title>
  <dc:creator>Lucie Krauseová</dc:creator>
  <cp:lastModifiedBy>Lucie Krauseová</cp:lastModifiedBy>
  <cp:revision>40</cp:revision>
  <cp:lastPrinted>2024-10-09T15:31:31Z</cp:lastPrinted>
  <dcterms:created xsi:type="dcterms:W3CDTF">2024-10-09T09:18:00Z</dcterms:created>
  <dcterms:modified xsi:type="dcterms:W3CDTF">2024-10-11T11:09:09Z</dcterms:modified>
</cp:coreProperties>
</file>