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0" r:id="rId13"/>
    <p:sldId id="267" r:id="rId14"/>
    <p:sldId id="268" r:id="rId15"/>
    <p:sldId id="271" r:id="rId16"/>
    <p:sldId id="269" r:id="rId17"/>
    <p:sldId id="274" r:id="rId18"/>
    <p:sldId id="275" r:id="rId19"/>
    <p:sldId id="272" r:id="rId20"/>
    <p:sldId id="273" r:id="rId21"/>
  </p:sldIdLst>
  <p:sldSz cx="12192000" cy="6858000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803536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0173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501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82584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36937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504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7847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978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7433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45414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84405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4FD877BE-936A-4A6D-B065-2935C26A501A}" type="datetimeFigureOut">
              <a:rPr lang="cs-CZ" smtClean="0"/>
              <a:t>11.10.2024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81366A37-4867-4CE5-850C-8AEDED3DDD5F}" type="slidenum">
              <a:rPr lang="cs-CZ" smtClean="0"/>
              <a:t>‹#›</a:t>
            </a:fld>
            <a:endParaRPr lang="cs-CZ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94993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82F730F4-5698-4A28-B825-C231A6F3E8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47694" y="4851852"/>
            <a:ext cx="14573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C64A2FF-6716-44D9-BBD1-9E22E2B16C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6465" y="1093508"/>
            <a:ext cx="9818554" cy="3261675"/>
          </a:xfrm>
        </p:spPr>
        <p:txBody>
          <a:bodyPr/>
          <a:lstStyle/>
          <a:p>
            <a:r>
              <a:rPr lang="cs-CZ" sz="6000" dirty="0"/>
              <a:t>PREZENTACE ZE ZAHRANIČNÍ STÁŽE </a:t>
            </a:r>
            <a:br>
              <a:rPr lang="cs-CZ" sz="6000" dirty="0"/>
            </a:br>
            <a:r>
              <a:rPr lang="cs-CZ" sz="6000" dirty="0"/>
              <a:t> </a:t>
            </a:r>
            <a:r>
              <a:rPr lang="cs-CZ" dirty="0"/>
              <a:t>ERASMUS+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A5B27B4-ED54-4B79-AF82-A6FE309C9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85153" y="4314956"/>
            <a:ext cx="9694055" cy="828675"/>
          </a:xfrm>
        </p:spPr>
        <p:txBody>
          <a:bodyPr>
            <a:noAutofit/>
          </a:bodyPr>
          <a:lstStyle/>
          <a:p>
            <a:r>
              <a:rPr lang="cs-CZ" sz="3200" dirty="0"/>
              <a:t>Turecká republika (turecky </a:t>
            </a:r>
            <a:r>
              <a:rPr lang="cs-CZ" sz="3200" dirty="0" err="1"/>
              <a:t>Türkiye</a:t>
            </a:r>
            <a:r>
              <a:rPr lang="cs-CZ" sz="3200" dirty="0"/>
              <a:t> </a:t>
            </a:r>
            <a:r>
              <a:rPr lang="cs-CZ" sz="3200" dirty="0" err="1"/>
              <a:t>Cumhuriyeti</a:t>
            </a:r>
            <a:r>
              <a:rPr lang="cs-CZ" sz="3200" dirty="0"/>
              <a:t>)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28F0B33-45AC-472C-B6AD-2B37942E67B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6987" y="58723"/>
            <a:ext cx="2340000" cy="15600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895DF48-681E-4BDF-8072-C8ED33C63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1970" y="5181346"/>
            <a:ext cx="2088000" cy="1654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3744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39D9F1-8A8D-4C5C-AE97-C94F92DCD0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6565" y="167326"/>
            <a:ext cx="9601200" cy="823912"/>
          </a:xfrm>
        </p:spPr>
        <p:txBody>
          <a:bodyPr/>
          <a:lstStyle/>
          <a:p>
            <a:r>
              <a:rPr lang="cs-CZ" dirty="0"/>
              <a:t>Státní škola</a:t>
            </a:r>
          </a:p>
        </p:txBody>
      </p:sp>
      <p:sp>
        <p:nvSpPr>
          <p:cNvPr id="9" name="Zástupný symbol pro text 8">
            <a:extLst>
              <a:ext uri="{FF2B5EF4-FFF2-40B4-BE49-F238E27FC236}">
                <a16:creationId xmlns:a16="http://schemas.microsoft.com/office/drawing/2014/main" id="{69798ECC-4AAD-45F8-89BD-22644F4EE3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0705" y="1099548"/>
            <a:ext cx="4443984" cy="634612"/>
          </a:xfrm>
        </p:spPr>
        <p:txBody>
          <a:bodyPr/>
          <a:lstStyle/>
          <a:p>
            <a:r>
              <a:rPr lang="cs-CZ" dirty="0"/>
              <a:t>Mustafa </a:t>
            </a:r>
            <a:r>
              <a:rPr lang="cs-CZ" dirty="0" err="1"/>
              <a:t>Kemal</a:t>
            </a:r>
            <a:r>
              <a:rPr lang="cs-CZ" dirty="0"/>
              <a:t> </a:t>
            </a:r>
            <a:r>
              <a:rPr lang="cs-CZ" dirty="0" err="1"/>
              <a:t>Atatürk</a:t>
            </a:r>
            <a:endParaRPr lang="cs-CZ" dirty="0"/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7AAA8E44-E6FF-4A91-BBC2-C9919687BC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65" y="1897805"/>
            <a:ext cx="5571010" cy="2825025"/>
          </a:xfr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8928202-7C94-4B71-9F80-9E67D17BC551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8507" y="2986295"/>
            <a:ext cx="5753493" cy="2917039"/>
          </a:xfr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5F4FC8B-4DB3-4043-8F2E-39BF9C74108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28872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727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4F881-C1D8-49BB-9539-4468117C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79" y="157899"/>
            <a:ext cx="9601200" cy="662233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škola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23AA08ED-D0CC-4C7D-8F18-6315BF9A91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079" y="4361871"/>
            <a:ext cx="3600299" cy="2338230"/>
          </a:xfr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70AE3861-D68E-45DC-ABCB-17EBAF2E5B8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8458" y="2830397"/>
            <a:ext cx="4920792" cy="3690594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F86AAAB5-8A66-4D50-B1ED-AF3B40376B4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00161"/>
            <a:ext cx="1457070" cy="829128"/>
          </a:xfrm>
          <a:prstGeom prst="rect">
            <a:avLst/>
          </a:prstGeo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989E7555-A303-4A09-A74B-98E867CB67C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 rot="16200000">
            <a:off x="8773993" y="-474110"/>
            <a:ext cx="2503247" cy="3767266"/>
          </a:xfrm>
          <a:prstGeom prst="rect">
            <a:avLst/>
          </a:prstGeom>
        </p:spPr>
      </p:pic>
      <p:pic>
        <p:nvPicPr>
          <p:cNvPr id="21" name="Obrázek 20">
            <a:extLst>
              <a:ext uri="{FF2B5EF4-FFF2-40B4-BE49-F238E27FC236}">
                <a16:creationId xmlns:a16="http://schemas.microsoft.com/office/drawing/2014/main" id="{2778AD98-1507-41F5-904E-61859313B387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079" y="768652"/>
            <a:ext cx="5193921" cy="3462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6421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A4F881-C1D8-49BB-9539-4468117C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2079" y="157899"/>
            <a:ext cx="9601200" cy="662233"/>
          </a:xfrm>
        </p:spPr>
        <p:txBody>
          <a:bodyPr>
            <a:normAutofit fontScale="90000"/>
          </a:bodyPr>
          <a:lstStyle/>
          <a:p>
            <a:r>
              <a:rPr lang="cs-CZ" dirty="0"/>
              <a:t>Státní škola</a:t>
            </a:r>
          </a:p>
        </p:txBody>
      </p:sp>
      <p:pic>
        <p:nvPicPr>
          <p:cNvPr id="17" name="Obrázek 16">
            <a:extLst>
              <a:ext uri="{FF2B5EF4-FFF2-40B4-BE49-F238E27FC236}">
                <a16:creationId xmlns:a16="http://schemas.microsoft.com/office/drawing/2014/main" id="{F86AAAB5-8A66-4D50-B1ED-AF3B40376B4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00161"/>
            <a:ext cx="1457070" cy="829128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D5A5048A-9F05-4CE0-AAF0-225EA3261E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19" y="1574277"/>
            <a:ext cx="5831657" cy="388777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4D08F2D-2AE5-43C5-87FD-E4A238DB7E6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7274" y="122981"/>
            <a:ext cx="5249031" cy="2365697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C2A2C314-5A11-4681-B6F4-0F90B238DF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3521" y="2598136"/>
            <a:ext cx="5051145" cy="336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29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58" y="139440"/>
            <a:ext cx="9601200" cy="1485900"/>
          </a:xfrm>
        </p:spPr>
        <p:txBody>
          <a:bodyPr/>
          <a:lstStyle/>
          <a:p>
            <a:r>
              <a:rPr lang="cs-CZ" dirty="0"/>
              <a:t>Soukromé školství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B4321F08-3CBA-481C-B384-1A96A44D7A57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0932" y="2716897"/>
            <a:ext cx="4971068" cy="331197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D2EC3632-F08F-46EA-A75C-7EE0A948325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8" y="1060242"/>
            <a:ext cx="6311627" cy="420906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A5159561-318F-44A7-88E2-5F6612656E4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28872"/>
            <a:ext cx="1457070" cy="82912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BC3A979-7E72-43AB-8F4F-E7D86250806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8833" y="39119"/>
            <a:ext cx="3915266" cy="260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41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4310" y="185178"/>
            <a:ext cx="9601200" cy="1485900"/>
          </a:xfrm>
        </p:spPr>
        <p:txBody>
          <a:bodyPr/>
          <a:lstStyle/>
          <a:p>
            <a:r>
              <a:rPr lang="cs-CZ" dirty="0"/>
              <a:t>Soukromé školství</a:t>
            </a:r>
          </a:p>
        </p:txBody>
      </p:sp>
      <p:pic>
        <p:nvPicPr>
          <p:cNvPr id="11" name="Zástupný symbol pro obsah 10">
            <a:extLst>
              <a:ext uri="{FF2B5EF4-FFF2-40B4-BE49-F238E27FC236}">
                <a16:creationId xmlns:a16="http://schemas.microsoft.com/office/drawing/2014/main" id="{513D6172-6B04-407D-A436-433AE491C56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4310" y="1483623"/>
            <a:ext cx="3933360" cy="5244482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4FFD685-E43A-4FA7-B808-DBD0B10AC14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5160075" y="4317475"/>
            <a:ext cx="4464692" cy="240770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E7EB10D-19C2-4159-A36B-E179979D60D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28872"/>
            <a:ext cx="1457070" cy="829128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D30EC0BF-19A0-40E1-9ECD-917BC307FC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3604" y="185178"/>
            <a:ext cx="5297392" cy="397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30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4846" y="45547"/>
            <a:ext cx="9601200" cy="1485900"/>
          </a:xfrm>
        </p:spPr>
        <p:txBody>
          <a:bodyPr/>
          <a:lstStyle/>
          <a:p>
            <a:r>
              <a:rPr lang="cs-CZ" dirty="0"/>
              <a:t>Soukromé školství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E7EB10D-19C2-4159-A36B-E179979D60D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28872"/>
            <a:ext cx="1457070" cy="829128"/>
          </a:xfrm>
          <a:prstGeom prst="rect">
            <a:avLst/>
          </a:prstGeom>
        </p:spPr>
      </p:pic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879949CA-A416-4333-BCA1-BBC095316E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9115" y="788497"/>
            <a:ext cx="6031829" cy="2714322"/>
          </a:xfrm>
          <a:prstGeom prst="rect">
            <a:avLst/>
          </a:prstGeom>
        </p:spPr>
      </p:pic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4531DE1-D140-4541-90E5-011A55516F0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9417" y="263400"/>
            <a:ext cx="2732973" cy="5666061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F60EAFFA-4A64-4C68-B43F-3BB8C5DFDDB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10845" y="3569479"/>
            <a:ext cx="5806973" cy="3165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677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711" y="101339"/>
            <a:ext cx="9601200" cy="1485900"/>
          </a:xfrm>
        </p:spPr>
        <p:txBody>
          <a:bodyPr/>
          <a:lstStyle/>
          <a:p>
            <a:r>
              <a:rPr lang="cs-CZ" dirty="0"/>
              <a:t>Soukromé školství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B4C38743-B3F5-4775-B7EA-26145CF75A8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1" y="4147794"/>
            <a:ext cx="5453600" cy="2457893"/>
          </a:xfrm>
          <a:prstGeom prst="rect">
            <a:avLst/>
          </a:prstGeo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D646F606-5EC6-48E1-BE52-5AF4D3E0FC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77711" y="416624"/>
            <a:ext cx="4812384" cy="823912"/>
          </a:xfrm>
        </p:spPr>
        <p:txBody>
          <a:bodyPr/>
          <a:lstStyle/>
          <a:p>
            <a:r>
              <a:rPr lang="cs-CZ" dirty="0"/>
              <a:t>Vybavení odborných učeben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DC174410-28E8-4CCE-BD50-52C9030BFC8A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533134">
            <a:off x="8963387" y="2750855"/>
            <a:ext cx="2218549" cy="386278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D323FB5-98BC-4B4E-AAED-477EC7DE5B7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711" y="1532549"/>
            <a:ext cx="5453600" cy="2457894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CDFCD2B9-401E-4AA9-800E-D03BF44D2F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8516" y="260320"/>
            <a:ext cx="3737274" cy="2544457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FD8380-9A07-43A0-ACA1-986A72C7C21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88" y="6028872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14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0464" y="232725"/>
            <a:ext cx="9601200" cy="1485900"/>
          </a:xfrm>
        </p:spPr>
        <p:txBody>
          <a:bodyPr/>
          <a:lstStyle/>
          <a:p>
            <a:r>
              <a:rPr lang="cs-CZ" dirty="0"/>
              <a:t>STEM v praxi</a:t>
            </a: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81FD8380-9A07-43A0-ACA1-986A72C7C21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88" y="6028872"/>
            <a:ext cx="1457070" cy="829128"/>
          </a:xfrm>
          <a:prstGeom prst="rect">
            <a:avLst/>
          </a:prstGeom>
        </p:spPr>
      </p:pic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D770BD88-347E-418D-A54C-42C9F839702D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6181" y="101338"/>
            <a:ext cx="2605444" cy="5780987"/>
          </a:xfrm>
          <a:prstGeom prst="rect">
            <a:avLst/>
          </a:prstGeom>
        </p:spPr>
      </p:pic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ABDA8F6D-B4B0-494A-B377-F12A3DDF85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29830" y="2342220"/>
            <a:ext cx="5045075" cy="3783806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9AB8517F-9319-4639-A395-BF04271DA1E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2573" y="3278170"/>
            <a:ext cx="4637988" cy="3478491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CAD8B718-C002-4705-81FF-A862E5C27EC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6305" y="101338"/>
            <a:ext cx="4474256" cy="316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7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0F99D5-45BB-4F80-96FF-890B31E85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435" y="166366"/>
            <a:ext cx="9601200" cy="1485900"/>
          </a:xfrm>
        </p:spPr>
        <p:txBody>
          <a:bodyPr/>
          <a:lstStyle/>
          <a:p>
            <a:r>
              <a:rPr lang="cs-CZ" dirty="0"/>
              <a:t>Přírodní a kulturní památky regionu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D9785EEF-83A5-4DD2-B8F5-67C6495023A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96398" y="3906291"/>
            <a:ext cx="4261912" cy="2828845"/>
          </a:xfrm>
          <a:prstGeom prst="rect">
            <a:avLst/>
          </a:prstGeom>
        </p:spPr>
      </p:pic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87C76E6E-39D0-40C4-BD63-DDA8892AF09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863" y="1530127"/>
            <a:ext cx="2932816" cy="441855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A51D4069-F0E0-45A9-B7E2-82512A0DBF4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17196" y="3906291"/>
            <a:ext cx="3856830" cy="2828845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D69A9612-6B7B-4BBF-9903-76D850207B9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2521" y="1245300"/>
            <a:ext cx="4379130" cy="2523691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FCF770E6-E7A6-4D50-80A8-BAF6740938E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28525" y="846349"/>
            <a:ext cx="3029785" cy="2988089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81FD8380-9A07-43A0-ACA1-986A72C7C21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788" y="6028872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7146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6A480-2B71-4431-A641-FD82D09B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2" y="117836"/>
            <a:ext cx="11274456" cy="829128"/>
          </a:xfrm>
        </p:spPr>
        <p:txBody>
          <a:bodyPr>
            <a:normAutofit fontScale="90000"/>
          </a:bodyPr>
          <a:lstStyle/>
          <a:p>
            <a:r>
              <a:rPr lang="cs-CZ" dirty="0"/>
              <a:t>Zhodnocení</a:t>
            </a:r>
            <a:br>
              <a:rPr lang="cs-CZ" dirty="0"/>
            </a:br>
            <a:r>
              <a:rPr lang="cs-CZ" dirty="0"/>
              <a:t>                                          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BDA394-4C1D-4AE5-A521-4643A911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2" y="848413"/>
            <a:ext cx="11076494" cy="5891752"/>
          </a:xfrm>
        </p:spPr>
        <p:txBody>
          <a:bodyPr>
            <a:normAutofit/>
          </a:bodyPr>
          <a:lstStyle/>
          <a:p>
            <a:r>
              <a:rPr lang="cs-CZ" sz="3600" dirty="0"/>
              <a:t>Proniknutí do problematiky konceptu STEM</a:t>
            </a:r>
          </a:p>
          <a:p>
            <a:r>
              <a:rPr lang="cs-CZ" sz="3600" dirty="0"/>
              <a:t>Aplikace teoretických poznatků ze seminářů</a:t>
            </a:r>
          </a:p>
          <a:p>
            <a:r>
              <a:rPr lang="cs-CZ" sz="3600" dirty="0"/>
              <a:t>Pozorování ve školách</a:t>
            </a:r>
          </a:p>
          <a:p>
            <a:r>
              <a:rPr lang="cs-CZ" sz="3600" dirty="0"/>
              <a:t>Vzájemné předání zkušeností</a:t>
            </a:r>
          </a:p>
          <a:p>
            <a:r>
              <a:rPr lang="cs-CZ" sz="3600" dirty="0"/>
              <a:t>Porovnání vzdělávacích systémů</a:t>
            </a:r>
          </a:p>
          <a:p>
            <a:r>
              <a:rPr lang="cs-CZ" sz="3600" dirty="0"/>
              <a:t>Inspirace do výuky</a:t>
            </a:r>
          </a:p>
          <a:p>
            <a:r>
              <a:rPr lang="cs-CZ" sz="3600" dirty="0"/>
              <a:t>Navázání spolupráce s tureckými kolegy</a:t>
            </a:r>
          </a:p>
          <a:p>
            <a:r>
              <a:rPr lang="cs-CZ" sz="3600" dirty="0"/>
              <a:t>Seznámení se s kulturní rozmanitostí a historií navštíveného regionu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F66719-28C8-4A3D-A410-E51021F00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423" y="5986452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69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860432-E831-4141-BEBB-0F43E0C16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902" y="5946172"/>
            <a:ext cx="1457070" cy="829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A0C7A1-17F0-4F16-8054-0969599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037" y="193249"/>
            <a:ext cx="9601200" cy="1485900"/>
          </a:xfrm>
        </p:spPr>
        <p:txBody>
          <a:bodyPr/>
          <a:lstStyle/>
          <a:p>
            <a:r>
              <a:rPr lang="cs-CZ" dirty="0"/>
              <a:t>Seznam účastníků</a:t>
            </a:r>
            <a:br>
              <a:rPr lang="cs-CZ" dirty="0"/>
            </a:b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015CA4-2844-4115-9E6F-6A235B25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406" y="1034592"/>
            <a:ext cx="9601200" cy="5326144"/>
          </a:xfrm>
        </p:spPr>
        <p:txBody>
          <a:bodyPr>
            <a:normAutofit/>
          </a:bodyPr>
          <a:lstStyle/>
          <a:p>
            <a:r>
              <a:rPr lang="cs-CZ" sz="2400" dirty="0"/>
              <a:t>Mgr. Jolana Jurečková</a:t>
            </a:r>
          </a:p>
          <a:p>
            <a:r>
              <a:rPr lang="cs-CZ" sz="2400" dirty="0"/>
              <a:t>Mgr. Jana Kalinová</a:t>
            </a:r>
          </a:p>
          <a:p>
            <a:r>
              <a:rPr lang="cs-CZ" sz="2400" dirty="0"/>
              <a:t>Mgr. Lucie Krauseová</a:t>
            </a:r>
          </a:p>
          <a:p>
            <a:r>
              <a:rPr lang="cs-CZ" sz="2400" dirty="0"/>
              <a:t>Bc. Miroslav Antonín </a:t>
            </a:r>
            <a:r>
              <a:rPr lang="cs-CZ" sz="2400" dirty="0" err="1"/>
              <a:t>Maxant</a:t>
            </a:r>
            <a:r>
              <a:rPr lang="cs-CZ" sz="2400" dirty="0"/>
              <a:t>, </a:t>
            </a:r>
            <a:r>
              <a:rPr lang="cs-CZ" sz="2400" dirty="0" err="1"/>
              <a:t>DiS</a:t>
            </a:r>
            <a:r>
              <a:rPr lang="cs-CZ" sz="2400" dirty="0"/>
              <a:t>.</a:t>
            </a:r>
          </a:p>
          <a:p>
            <a:r>
              <a:rPr lang="cs-CZ" sz="2400" dirty="0"/>
              <a:t>Mgr. Vladislava Mrázová</a:t>
            </a:r>
          </a:p>
          <a:p>
            <a:r>
              <a:rPr lang="cs-CZ" sz="2400" dirty="0"/>
              <a:t>Bc. Zuzana Novotná, </a:t>
            </a:r>
            <a:r>
              <a:rPr lang="cs-CZ" sz="2400" dirty="0" err="1"/>
              <a:t>DiS</a:t>
            </a:r>
            <a:r>
              <a:rPr lang="cs-CZ" sz="2400" dirty="0"/>
              <a:t>.</a:t>
            </a:r>
          </a:p>
          <a:p>
            <a:r>
              <a:rPr lang="cs-CZ" sz="2400" dirty="0"/>
              <a:t>Mgr. Lucie Odehnalová</a:t>
            </a:r>
          </a:p>
          <a:p>
            <a:r>
              <a:rPr lang="cs-CZ" sz="2400" dirty="0"/>
              <a:t>Mgr. Olga Panošová</a:t>
            </a:r>
          </a:p>
          <a:p>
            <a:r>
              <a:rPr lang="cs-CZ" sz="2400" dirty="0"/>
              <a:t>Ing. Věra Procházková</a:t>
            </a:r>
          </a:p>
          <a:p>
            <a:r>
              <a:rPr lang="cs-CZ" sz="2400" dirty="0"/>
              <a:t>Mgr. Nikola Štěpánková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0DEDFC7-8D90-4870-9C52-86B2ADB65FE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1753" y="1152532"/>
            <a:ext cx="6221219" cy="4153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7159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6A480-2B71-4431-A641-FD82D09B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280" y="438347"/>
            <a:ext cx="11274456" cy="829128"/>
          </a:xfrm>
        </p:spPr>
        <p:txBody>
          <a:bodyPr>
            <a:normAutofit fontScale="90000"/>
          </a:bodyPr>
          <a:lstStyle/>
          <a:p>
            <a:r>
              <a:rPr lang="cs-CZ" dirty="0"/>
              <a:t>Závěr</a:t>
            </a:r>
            <a:br>
              <a:rPr lang="cs-CZ" dirty="0"/>
            </a:br>
            <a:r>
              <a:rPr lang="cs-CZ" dirty="0"/>
              <a:t>                                          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BDA394-4C1D-4AE5-A521-4643A911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6692" y="1366885"/>
            <a:ext cx="10869106" cy="4326903"/>
          </a:xfrm>
        </p:spPr>
        <p:txBody>
          <a:bodyPr>
            <a:normAutofit/>
          </a:bodyPr>
          <a:lstStyle/>
          <a:p>
            <a:r>
              <a:rPr lang="cs-CZ" sz="3600" dirty="0"/>
              <a:t>Všechny stanovené cíle stáže byly naplněny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F66719-28C8-4A3D-A410-E51021F00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99423" y="5986452"/>
            <a:ext cx="1457070" cy="82912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5F80F7F-20EE-4EF8-B2F6-A8BB1F3464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6256" y="2183213"/>
            <a:ext cx="6979084" cy="463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8335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860432-E831-4141-BEBB-0F43E0C16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902" y="5946172"/>
            <a:ext cx="1457070" cy="829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A0C7A1-17F0-4F16-8054-0969599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2425" y="95544"/>
            <a:ext cx="11330546" cy="820047"/>
          </a:xfrm>
        </p:spPr>
        <p:txBody>
          <a:bodyPr/>
          <a:lstStyle/>
          <a:p>
            <a:r>
              <a:rPr lang="cs-CZ" dirty="0"/>
              <a:t>Program stáže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015CA4-2844-4115-9E6F-6A235B25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2425" y="998290"/>
            <a:ext cx="11330547" cy="5859709"/>
          </a:xfrm>
        </p:spPr>
        <p:txBody>
          <a:bodyPr>
            <a:normAutofit/>
          </a:bodyPr>
          <a:lstStyle/>
          <a:p>
            <a:r>
              <a:rPr lang="cs-CZ" dirty="0"/>
              <a:t>Přílet do </a:t>
            </a:r>
            <a:r>
              <a:rPr lang="cs-CZ" dirty="0" err="1"/>
              <a:t>Antalye</a:t>
            </a:r>
            <a:r>
              <a:rPr lang="cs-CZ" dirty="0"/>
              <a:t> 2.5.2024</a:t>
            </a:r>
          </a:p>
          <a:p>
            <a:r>
              <a:rPr lang="cs-CZ" dirty="0"/>
              <a:t>Ubytování v Linda Resort Hotel v oblasti </a:t>
            </a:r>
            <a:r>
              <a:rPr lang="cs-CZ" dirty="0" err="1"/>
              <a:t>Titreyengöl</a:t>
            </a:r>
            <a:r>
              <a:rPr lang="cs-CZ" dirty="0"/>
              <a:t> – vzdálenost od letiště </a:t>
            </a:r>
            <a:r>
              <a:rPr lang="cs-CZ" dirty="0" err="1"/>
              <a:t>Antalya</a:t>
            </a:r>
            <a:r>
              <a:rPr lang="cs-CZ" dirty="0"/>
              <a:t> cca 65km</a:t>
            </a:r>
          </a:p>
          <a:p>
            <a:r>
              <a:rPr lang="cs-CZ" dirty="0"/>
              <a:t>Semináře k tématu STEM </a:t>
            </a:r>
            <a:r>
              <a:rPr lang="cs-CZ" dirty="0" err="1"/>
              <a:t>Education</a:t>
            </a:r>
            <a:r>
              <a:rPr lang="cs-CZ" dirty="0"/>
              <a:t>, příklady užití v praxi</a:t>
            </a:r>
          </a:p>
          <a:p>
            <a:r>
              <a:rPr lang="cs-CZ" dirty="0"/>
              <a:t>Prohlídky státních i soukromých základních škol včetně návštěv ve výuce</a:t>
            </a:r>
          </a:p>
          <a:p>
            <a:r>
              <a:rPr lang="cs-CZ" dirty="0"/>
              <a:t>Výměna zkušeností pedagogů z ČR se zaměstnanci tureckých škol ( výukové metody, výukové materiály, inkluze, školní řád, využití metody STEM…)</a:t>
            </a:r>
          </a:p>
          <a:p>
            <a:r>
              <a:rPr lang="cs-CZ" dirty="0"/>
              <a:t>Poznávání turecké kultury prostřednictvím fakultativních výletů (návštěva Centrální mešity </a:t>
            </a:r>
            <a:r>
              <a:rPr lang="cs-CZ" dirty="0" err="1"/>
              <a:t>Manavgat</a:t>
            </a:r>
            <a:r>
              <a:rPr lang="cs-CZ" dirty="0"/>
              <a:t>, historické centrum města </a:t>
            </a:r>
            <a:r>
              <a:rPr lang="cs-CZ" dirty="0" err="1"/>
              <a:t>Side</a:t>
            </a:r>
            <a:r>
              <a:rPr lang="cs-CZ" dirty="0"/>
              <a:t> s antickými památkami – akvadukt, Apollonův chrám, příroda v okolí řeky </a:t>
            </a:r>
            <a:r>
              <a:rPr lang="cs-CZ" dirty="0" err="1"/>
              <a:t>Manavgat</a:t>
            </a:r>
            <a:r>
              <a:rPr lang="cs-CZ" dirty="0"/>
              <a:t>, vodopády </a:t>
            </a:r>
            <a:r>
              <a:rPr lang="cs-CZ" dirty="0" err="1"/>
              <a:t>Manavgat</a:t>
            </a:r>
            <a:r>
              <a:rPr lang="cs-CZ" dirty="0"/>
              <a:t>, jeskyně </a:t>
            </a:r>
            <a:r>
              <a:rPr lang="cs-CZ" dirty="0" err="1"/>
              <a:t>Damlatas</a:t>
            </a:r>
            <a:r>
              <a:rPr lang="cs-CZ" dirty="0"/>
              <a:t>, Turecká riviéra)</a:t>
            </a:r>
          </a:p>
          <a:p>
            <a:r>
              <a:rPr lang="cs-CZ" dirty="0"/>
              <a:t>Závěrečné shrnutí obecných informací o tureckém vzdělávacím systému a kultuře</a:t>
            </a:r>
          </a:p>
          <a:p>
            <a:r>
              <a:rPr lang="cs-CZ" dirty="0"/>
              <a:t>Diskuse o možnostech budoucí spolupráce</a:t>
            </a:r>
          </a:p>
          <a:p>
            <a:r>
              <a:rPr lang="cs-CZ" dirty="0"/>
              <a:t>Shrnutí klíčových bodů stáže</a:t>
            </a:r>
          </a:p>
          <a:p>
            <a:r>
              <a:rPr lang="cs-CZ" dirty="0"/>
              <a:t>Slavnostní předání certifikátů </a:t>
            </a:r>
          </a:p>
          <a:p>
            <a:r>
              <a:rPr lang="cs-CZ" dirty="0"/>
              <a:t>Návrat do Prahy 10.5.2024 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9838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860432-E831-4141-BEBB-0F43E0C16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902" y="5946172"/>
            <a:ext cx="1457070" cy="829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A0C7A1-17F0-4F16-8054-0969599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126" y="168878"/>
            <a:ext cx="9601200" cy="1485900"/>
          </a:xfrm>
        </p:spPr>
        <p:txBody>
          <a:bodyPr/>
          <a:lstStyle/>
          <a:p>
            <a:r>
              <a:rPr lang="cs-CZ" dirty="0"/>
              <a:t>Cíle stáže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015CA4-2844-4115-9E6F-6A235B25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3126" y="857840"/>
            <a:ext cx="9916998" cy="583128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sz="3200" dirty="0"/>
              <a:t>Seznámení se s konceptem STEM</a:t>
            </a:r>
          </a:p>
          <a:p>
            <a:r>
              <a:rPr lang="cs-CZ" sz="3200" dirty="0"/>
              <a:t>Využití STEM v praxi – návštěvy hostitelských škol</a:t>
            </a:r>
          </a:p>
          <a:p>
            <a:r>
              <a:rPr lang="cs-CZ" sz="3200" dirty="0"/>
              <a:t>Porovnání zkušeností českých a tureckých pracovníků škol</a:t>
            </a:r>
          </a:p>
          <a:p>
            <a:r>
              <a:rPr lang="cs-CZ" sz="3200" dirty="0"/>
              <a:t>Setkávání se žáky</a:t>
            </a:r>
          </a:p>
          <a:p>
            <a:r>
              <a:rPr lang="cs-CZ" sz="3200" dirty="0"/>
              <a:t>Srovnání systému školství v obou zemích</a:t>
            </a:r>
          </a:p>
          <a:p>
            <a:r>
              <a:rPr lang="cs-CZ" sz="3200" dirty="0"/>
              <a:t>Seznámení se s vybaveností škol různých zřizovatelů</a:t>
            </a:r>
          </a:p>
          <a:p>
            <a:r>
              <a:rPr lang="cs-CZ" sz="3200" dirty="0"/>
              <a:t>Sdílení informací</a:t>
            </a:r>
          </a:p>
          <a:p>
            <a:r>
              <a:rPr lang="cs-CZ" sz="3200" dirty="0"/>
              <a:t>Vhled do kultury a života místních obyvatel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5903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A0C7A1-17F0-4F16-8054-0969599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135" y="268622"/>
            <a:ext cx="9601200" cy="1485900"/>
          </a:xfrm>
        </p:spPr>
        <p:txBody>
          <a:bodyPr/>
          <a:lstStyle/>
          <a:p>
            <a:r>
              <a:rPr lang="cs-CZ" dirty="0"/>
              <a:t>Lokace stáže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015CA4-2844-4115-9E6F-6A235B254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8" name="Zástupný symbol pro obsah 7">
            <a:extLst>
              <a:ext uri="{FF2B5EF4-FFF2-40B4-BE49-F238E27FC236}">
                <a16:creationId xmlns:a16="http://schemas.microsoft.com/office/drawing/2014/main" id="{3F63D044-EF9F-448B-A8AC-653D7E01ED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05395" y="1468073"/>
            <a:ext cx="2586605" cy="449999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400" dirty="0" err="1"/>
              <a:t>Manavgat</a:t>
            </a:r>
            <a:r>
              <a:rPr lang="cs-CZ" sz="2400" dirty="0"/>
              <a:t> je okresní město v </a:t>
            </a:r>
            <a:r>
              <a:rPr lang="cs-CZ" sz="2400" dirty="0" err="1"/>
              <a:t>jihoturecké</a:t>
            </a:r>
            <a:r>
              <a:rPr lang="cs-CZ" sz="2400" dirty="0"/>
              <a:t> provincii </a:t>
            </a:r>
            <a:r>
              <a:rPr lang="cs-CZ" sz="2400" dirty="0" err="1"/>
              <a:t>Antalya</a:t>
            </a:r>
            <a:r>
              <a:rPr lang="cs-CZ" sz="2400" dirty="0"/>
              <a:t>, od </a:t>
            </a:r>
            <a:r>
              <a:rPr lang="cs-CZ" sz="2400" dirty="0" err="1"/>
              <a:t>Antalye</a:t>
            </a:r>
            <a:r>
              <a:rPr lang="cs-CZ" sz="2400" dirty="0"/>
              <a:t> je vzdáleno asi 75 km východně.</a:t>
            </a:r>
          </a:p>
          <a:p>
            <a:pPr marL="0" indent="0">
              <a:buNone/>
            </a:pPr>
            <a:r>
              <a:rPr lang="cs-CZ" sz="2400" dirty="0"/>
              <a:t>Oblast je jedním z turistických míst se stejnojmennou řekou s vodopády a starobylým městem </a:t>
            </a:r>
            <a:r>
              <a:rPr lang="cs-CZ" sz="2400" dirty="0" err="1"/>
              <a:t>Side</a:t>
            </a:r>
            <a:r>
              <a:rPr lang="cs-CZ" sz="2400" dirty="0"/>
              <a:t>.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7F3574-5B6A-4D49-9D52-87B51B0BC1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5135" y="1468073"/>
            <a:ext cx="8730519" cy="437835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15860432-E831-4141-BEBB-0F43E0C16E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902" y="5962950"/>
            <a:ext cx="1457070" cy="82912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sp>
        <p:nvSpPr>
          <p:cNvPr id="6" name="Šipka: dolů 5">
            <a:extLst>
              <a:ext uri="{FF2B5EF4-FFF2-40B4-BE49-F238E27FC236}">
                <a16:creationId xmlns:a16="http://schemas.microsoft.com/office/drawing/2014/main" id="{11BFA174-EEEE-4900-8860-BE17B8FD1F6A}"/>
              </a:ext>
            </a:extLst>
          </p:cNvPr>
          <p:cNvSpPr/>
          <p:nvPr/>
        </p:nvSpPr>
        <p:spPr>
          <a:xfrm rot="991905">
            <a:off x="3394513" y="4370011"/>
            <a:ext cx="226502" cy="613726"/>
          </a:xfrm>
          <a:prstGeom prst="downArrow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0334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15860432-E831-4141-BEBB-0F43E0C16EE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55902" y="5946172"/>
            <a:ext cx="1457070" cy="829128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A0C7A1-17F0-4F16-8054-0969599B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19" y="84797"/>
            <a:ext cx="9601200" cy="1485900"/>
          </a:xfrm>
        </p:spPr>
        <p:txBody>
          <a:bodyPr/>
          <a:lstStyle/>
          <a:p>
            <a:r>
              <a:rPr lang="cs-CZ" dirty="0"/>
              <a:t>Koncept STEM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F015CA4-2844-4115-9E6F-6A235B254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0005" y="1005815"/>
            <a:ext cx="10191686" cy="5767388"/>
          </a:xfrm>
        </p:spPr>
        <p:txBody>
          <a:bodyPr>
            <a:normAutofit/>
          </a:bodyPr>
          <a:lstStyle/>
          <a:p>
            <a:r>
              <a:rPr lang="cs-CZ" sz="3200" dirty="0"/>
              <a:t>zaměřen na čtyři obory – </a:t>
            </a:r>
            <a:r>
              <a:rPr lang="cs-CZ" sz="2800" dirty="0"/>
              <a:t>přírodní vědy (</a:t>
            </a:r>
            <a:r>
              <a:rPr lang="cs-CZ" sz="2800" b="1" dirty="0"/>
              <a:t>S</a:t>
            </a:r>
            <a:r>
              <a:rPr lang="cs-CZ" sz="2800" dirty="0"/>
              <a:t>cience)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          technologie (</a:t>
            </a:r>
            <a:r>
              <a:rPr lang="cs-CZ" sz="2800" b="1" dirty="0"/>
              <a:t>T</a:t>
            </a:r>
            <a:r>
              <a:rPr lang="cs-CZ" sz="2800" dirty="0"/>
              <a:t>echnology)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          techniku (</a:t>
            </a:r>
            <a:r>
              <a:rPr lang="cs-CZ" sz="2800" b="1" dirty="0" err="1"/>
              <a:t>E</a:t>
            </a:r>
            <a:r>
              <a:rPr lang="cs-CZ" sz="2800" dirty="0" err="1"/>
              <a:t>ngineering</a:t>
            </a:r>
            <a:r>
              <a:rPr lang="cs-CZ" sz="2800" dirty="0"/>
              <a:t>) </a:t>
            </a:r>
          </a:p>
          <a:p>
            <a:pPr marL="0" indent="0">
              <a:buNone/>
            </a:pPr>
            <a:r>
              <a:rPr lang="cs-CZ" sz="2800" dirty="0"/>
              <a:t>                                                     matematiku (</a:t>
            </a:r>
            <a:r>
              <a:rPr lang="cs-CZ" sz="2800" b="1" dirty="0" err="1"/>
              <a:t>M</a:t>
            </a:r>
            <a:r>
              <a:rPr lang="cs-CZ" sz="2800" dirty="0" err="1"/>
              <a:t>athematics</a:t>
            </a:r>
            <a:r>
              <a:rPr lang="cs-CZ" sz="2800" dirty="0"/>
              <a:t>)</a:t>
            </a:r>
          </a:p>
          <a:p>
            <a:r>
              <a:rPr lang="cs-CZ" sz="3200" dirty="0"/>
              <a:t>cílí na řešení výzev reálného světa </a:t>
            </a:r>
          </a:p>
          <a:p>
            <a:r>
              <a:rPr lang="cs-CZ" sz="3200" dirty="0"/>
              <a:t>klade důraz na kritické a kreativní myšlení</a:t>
            </a:r>
          </a:p>
          <a:p>
            <a:r>
              <a:rPr lang="cs-CZ" sz="3200" dirty="0"/>
              <a:t>používá různé pomůcky, které mají v samotných studentech vzbudit o zmíněné čtyři obory zájem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C8CB19C2-016E-48C5-8B25-8593873567E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4830" y="16711"/>
            <a:ext cx="2874704" cy="2665818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3AECBF9-A381-473F-80B8-D15E62F2C5A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5381" y="1570697"/>
            <a:ext cx="1664460" cy="16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286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B6A480-2B71-4431-A641-FD82D09B0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92" y="117836"/>
            <a:ext cx="11274456" cy="829128"/>
          </a:xfrm>
        </p:spPr>
        <p:txBody>
          <a:bodyPr>
            <a:normAutofit fontScale="90000"/>
          </a:bodyPr>
          <a:lstStyle/>
          <a:p>
            <a:r>
              <a:rPr lang="cs-CZ" dirty="0"/>
              <a:t>Návštěva základních škol – využití STEM</a:t>
            </a:r>
            <a:br>
              <a:rPr lang="cs-CZ" dirty="0"/>
            </a:br>
            <a:r>
              <a:rPr lang="cs-CZ" dirty="0"/>
              <a:t>                                                 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3BDA394-4C1D-4AE5-A521-4643A91186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5292" y="946965"/>
            <a:ext cx="11076494" cy="5793200"/>
          </a:xfrm>
        </p:spPr>
        <p:txBody>
          <a:bodyPr/>
          <a:lstStyle/>
          <a:p>
            <a:r>
              <a:rPr lang="cs-CZ" sz="3600" dirty="0"/>
              <a:t>Rozdíl v podmínkách státních a soukromých škol ve sledovaných oblastech</a:t>
            </a:r>
          </a:p>
          <a:p>
            <a:pPr lvl="1"/>
            <a:r>
              <a:rPr lang="cs-CZ" sz="3600" dirty="0"/>
              <a:t>Počet žáků ve třídách</a:t>
            </a:r>
          </a:p>
          <a:p>
            <a:pPr lvl="1"/>
            <a:r>
              <a:rPr lang="cs-CZ" sz="3600" dirty="0"/>
              <a:t>Vybavení a velikost tříd</a:t>
            </a:r>
          </a:p>
          <a:p>
            <a:pPr lvl="1"/>
            <a:r>
              <a:rPr lang="cs-CZ" sz="3600" dirty="0"/>
              <a:t>Množství pomůcek a odborných pracoven</a:t>
            </a:r>
          </a:p>
          <a:p>
            <a:pPr lvl="1"/>
            <a:r>
              <a:rPr lang="cs-CZ" sz="3600" dirty="0"/>
              <a:t>Zázemí pro přípravu pedagogů na výuku</a:t>
            </a:r>
          </a:p>
          <a:p>
            <a:pPr lvl="1"/>
            <a:r>
              <a:rPr lang="cs-CZ" sz="3600" dirty="0"/>
              <a:t>Systém hodnocení a sebehodnocení žáků</a:t>
            </a:r>
          </a:p>
          <a:p>
            <a:pPr lvl="1"/>
            <a:r>
              <a:rPr lang="cs-CZ" sz="3600" dirty="0"/>
              <a:t>Zapojení asistentů pedagoga do výuky</a:t>
            </a:r>
          </a:p>
          <a:p>
            <a:pPr lvl="1"/>
            <a:r>
              <a:rPr lang="cs-CZ" sz="3600" dirty="0"/>
              <a:t>Školní prostředí, </a:t>
            </a:r>
            <a:r>
              <a:rPr lang="cs-CZ" sz="3600" dirty="0" err="1"/>
              <a:t>wellbeing</a:t>
            </a:r>
            <a:endParaRPr lang="cs-CZ" sz="3600" dirty="0"/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9F66719-28C8-4A3D-A410-E51021F0074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18277" y="6033587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10451EE-5C72-4516-ADEB-A39A94E44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851" y="85114"/>
            <a:ext cx="9601200" cy="973318"/>
          </a:xfrm>
        </p:spPr>
        <p:txBody>
          <a:bodyPr/>
          <a:lstStyle/>
          <a:p>
            <a:r>
              <a:rPr lang="cs-CZ" dirty="0"/>
              <a:t>Navštívená státní škola</a:t>
            </a:r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7C3CD425-FC47-4123-AB04-1ABE8D143E2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58492" y="1464416"/>
            <a:ext cx="4733508" cy="3929168"/>
          </a:xfrm>
        </p:spPr>
      </p:pic>
      <p:sp>
        <p:nvSpPr>
          <p:cNvPr id="7" name="Zástupný symbol pro obsah 6">
            <a:extLst>
              <a:ext uri="{FF2B5EF4-FFF2-40B4-BE49-F238E27FC236}">
                <a16:creationId xmlns:a16="http://schemas.microsoft.com/office/drawing/2014/main" id="{C2C3504D-70F8-41E4-8341-A562F468A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4851" y="807860"/>
            <a:ext cx="6743641" cy="604702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Vysoký počet žáků ve třídě – až 40 žáků</a:t>
            </a:r>
          </a:p>
          <a:p>
            <a:r>
              <a:rPr lang="cs-CZ" dirty="0"/>
              <a:t>Vybavení je funkční, moderní, multifunkční sportoviště součástí areálu</a:t>
            </a:r>
          </a:p>
          <a:p>
            <a:r>
              <a:rPr lang="cs-CZ" dirty="0"/>
              <a:t>Velké pracovny odpovídající počtu žáků</a:t>
            </a:r>
          </a:p>
          <a:p>
            <a:r>
              <a:rPr lang="cs-CZ" dirty="0"/>
              <a:t>Dojem moderní vzdělávací instituce</a:t>
            </a:r>
          </a:p>
          <a:p>
            <a:r>
              <a:rPr lang="cs-CZ" dirty="0"/>
              <a:t>poskytuje vzdělávání zaměřené na studenta </a:t>
            </a:r>
          </a:p>
          <a:p>
            <a:r>
              <a:rPr lang="cs-CZ" dirty="0"/>
              <a:t>Úspěšné studenty podporuje (např. výstava obrazů ve vestibulu školy)</a:t>
            </a:r>
          </a:p>
          <a:p>
            <a:r>
              <a:rPr lang="cs-CZ" dirty="0"/>
              <a:t>Integrace, inkluze s využitím asistentů pedagoga</a:t>
            </a:r>
          </a:p>
          <a:p>
            <a:r>
              <a:rPr lang="cs-CZ" dirty="0"/>
              <a:t>Poradenské služby pro rodiče žáků (vedení školy společně s pedagogy)</a:t>
            </a:r>
          </a:p>
          <a:p>
            <a:r>
              <a:rPr lang="cs-CZ" dirty="0"/>
              <a:t>Společné zázemí pro učitele a asistenty s možností malého občerstvení – zajišťují nepedagogičtí pracovníci</a:t>
            </a:r>
          </a:p>
          <a:p>
            <a:r>
              <a:rPr lang="cs-CZ" dirty="0"/>
              <a:t>Velmi přátelská atmosféra – komunikativní pracovníci i žáci</a:t>
            </a:r>
          </a:p>
          <a:p>
            <a:r>
              <a:rPr lang="cs-CZ" dirty="0"/>
              <a:t>Požadovány školní uniformy</a:t>
            </a:r>
          </a:p>
          <a:p>
            <a:r>
              <a:rPr lang="cs-CZ" dirty="0"/>
              <a:t>Přísný celostátní zákaz používání mobilních telefonů ve školách</a:t>
            </a:r>
          </a:p>
          <a:p>
            <a:r>
              <a:rPr lang="cs-CZ" dirty="0"/>
              <a:t>Velký prostor věnovaný osobnosti vojevůdce a státníka Mustafa </a:t>
            </a:r>
            <a:r>
              <a:rPr lang="cs-CZ" dirty="0" err="1"/>
              <a:t>Kemal</a:t>
            </a:r>
            <a:r>
              <a:rPr lang="cs-CZ" dirty="0"/>
              <a:t> </a:t>
            </a:r>
            <a:r>
              <a:rPr lang="cs-CZ" sz="2100" dirty="0" err="1"/>
              <a:t>Atatürka</a:t>
            </a:r>
            <a:endParaRPr lang="cs-CZ" sz="21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9FE6FA9E-C63D-41FE-9B87-9BB018F1111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23917" y="6025754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293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014460-110B-49E1-B2EC-79B60A5E46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004" y="82485"/>
            <a:ext cx="9601200" cy="1485900"/>
          </a:xfrm>
        </p:spPr>
        <p:txBody>
          <a:bodyPr/>
          <a:lstStyle/>
          <a:p>
            <a:r>
              <a:rPr lang="cs-CZ" dirty="0"/>
              <a:t>Navštívené soukromé školy</a:t>
            </a: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0D58F3E2-3D17-4725-AD74-BFA2CA82BC2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004" y="1710403"/>
            <a:ext cx="5079771" cy="3387571"/>
          </a:xfrm>
        </p:spPr>
      </p:pic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B85FCF3-14A0-4667-9434-2A3385C38C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19775" y="914401"/>
            <a:ext cx="6114559" cy="5788058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Obě budovy moderní</a:t>
            </a:r>
          </a:p>
          <a:p>
            <a:r>
              <a:rPr lang="cs-CZ" sz="2400" dirty="0"/>
              <a:t>Součástí je i mateřská škola – jednotlivé stupně jsou stavebně odděleny</a:t>
            </a:r>
          </a:p>
          <a:p>
            <a:r>
              <a:rPr lang="cs-CZ" sz="2400" dirty="0"/>
              <a:t>Žáci vedeni k soutěživosti individuálně i týmově</a:t>
            </a:r>
          </a:p>
          <a:p>
            <a:r>
              <a:rPr lang="cs-CZ" sz="2400" dirty="0"/>
              <a:t>Řada odborných pracoven (IT, chemická laboratoř, prostor pro rozvoj logiky atd.)</a:t>
            </a:r>
          </a:p>
          <a:p>
            <a:r>
              <a:rPr lang="cs-CZ" sz="2400" dirty="0"/>
              <a:t>Velký důraz na studium světových jazyků</a:t>
            </a:r>
          </a:p>
          <a:p>
            <a:r>
              <a:rPr lang="cs-CZ" sz="2400" dirty="0"/>
              <a:t>Pedagogové mají své kabinety</a:t>
            </a:r>
          </a:p>
          <a:p>
            <a:r>
              <a:rPr lang="cs-CZ" sz="2400" dirty="0"/>
              <a:t>Školy zajišťují stravování žáků ve školní jídelně</a:t>
            </a:r>
          </a:p>
          <a:p>
            <a:r>
              <a:rPr lang="cs-CZ" sz="2400" dirty="0"/>
              <a:t>Součástí obou areálů bylo také školní hřiště, využívané i během přestávek</a:t>
            </a:r>
          </a:p>
          <a:p>
            <a:r>
              <a:rPr lang="cs-CZ" sz="2400" dirty="0"/>
              <a:t>Požadovány školní uniformy</a:t>
            </a:r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0EFFC0F-79F8-412B-BC1F-543EB3393B7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4930" y="6028872"/>
            <a:ext cx="1457070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47651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Vlastní 1">
      <a:dk1>
        <a:sysClr val="windowText" lastClr="000000"/>
      </a:dk1>
      <a:lt1>
        <a:srgbClr val="BDD7EE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říznutí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říznutí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Oříznutí</Template>
  <TotalTime>325</TotalTime>
  <Words>646</Words>
  <Application>Microsoft Office PowerPoint</Application>
  <PresentationFormat>Širokoúhlá obrazovka</PresentationFormat>
  <Paragraphs>101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2" baseType="lpstr">
      <vt:lpstr>Franklin Gothic Book</vt:lpstr>
      <vt:lpstr>Oříznutí</vt:lpstr>
      <vt:lpstr>PREZENTACE ZE ZAHRANIČNÍ STÁŽE   ERASMUS+</vt:lpstr>
      <vt:lpstr>Seznam účastníků </vt:lpstr>
      <vt:lpstr>Program stáže</vt:lpstr>
      <vt:lpstr>Cíle stáže</vt:lpstr>
      <vt:lpstr>Lokace stáže</vt:lpstr>
      <vt:lpstr>Koncept STEM</vt:lpstr>
      <vt:lpstr>Návštěva základních škol – využití STEM                                                   </vt:lpstr>
      <vt:lpstr>Navštívená státní škola</vt:lpstr>
      <vt:lpstr>Navštívené soukromé školy</vt:lpstr>
      <vt:lpstr>Státní škola</vt:lpstr>
      <vt:lpstr>Státní škola</vt:lpstr>
      <vt:lpstr>Státní škola</vt:lpstr>
      <vt:lpstr>Soukromé školství</vt:lpstr>
      <vt:lpstr>Soukromé školství</vt:lpstr>
      <vt:lpstr>Soukromé školství</vt:lpstr>
      <vt:lpstr>Soukromé školství</vt:lpstr>
      <vt:lpstr>STEM v praxi</vt:lpstr>
      <vt:lpstr>Přírodní a kulturní památky regionu</vt:lpstr>
      <vt:lpstr>Zhodnocení                                                   </vt:lpstr>
      <vt:lpstr>Závěr                                    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ZE ZAHRANIČNÍ STÁŽE – ERASMUS+</dc:title>
  <dc:creator>Lucie Krauseová</dc:creator>
  <cp:lastModifiedBy>panool</cp:lastModifiedBy>
  <cp:revision>31</cp:revision>
  <cp:lastPrinted>2024-10-09T15:31:31Z</cp:lastPrinted>
  <dcterms:created xsi:type="dcterms:W3CDTF">2024-10-09T09:18:00Z</dcterms:created>
  <dcterms:modified xsi:type="dcterms:W3CDTF">2024-10-11T12:00:16Z</dcterms:modified>
</cp:coreProperties>
</file>